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1" r:id="rId5"/>
    <p:sldId id="268" r:id="rId6"/>
    <p:sldId id="275" r:id="rId7"/>
    <p:sldId id="281" r:id="rId8"/>
    <p:sldId id="276" r:id="rId9"/>
    <p:sldId id="282" r:id="rId10"/>
    <p:sldId id="269" r:id="rId11"/>
    <p:sldId id="277" r:id="rId12"/>
    <p:sldId id="278" r:id="rId13"/>
    <p:sldId id="279" r:id="rId14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40"/>
    <a:srgbClr val="000000"/>
    <a:srgbClr val="FFFFFF"/>
    <a:srgbClr val="6D6E71"/>
    <a:srgbClr val="FFD204"/>
    <a:srgbClr val="0B6240"/>
    <a:srgbClr val="BED600"/>
    <a:srgbClr val="ABBF2A"/>
    <a:srgbClr val="719500"/>
    <a:srgbClr val="C0E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4"/>
    <p:restoredTop sz="94563"/>
  </p:normalViewPr>
  <p:slideViewPr>
    <p:cSldViewPr>
      <p:cViewPr varScale="1">
        <p:scale>
          <a:sx n="59" d="100"/>
          <a:sy n="59" d="100"/>
        </p:scale>
        <p:origin x="95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52" d="100"/>
          <a:sy n="152" d="100"/>
        </p:scale>
        <p:origin x="-4136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140EAAF-937D-4845-8374-19E74B71F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CED1E75-50C5-E747-ADC7-8315CFF181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D9C626AC-3647-F14B-905E-844C6F117A5B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224378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968970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30061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l">
              <a:buFont typeface="Arial" panose="020B0604020202020204" pitchFamily="34" charset="0"/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High-risk defined (from Reviewer manual):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challenging current research perspectives or paradigms;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using equipment, techniques or approaches proven or assumed to be extraordinarily difficult;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bringing together an unprecedented combination of disciplines with different perspectives;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viewing the project from an unfamiliar interdisciplinary perspective, to use novel approaches to solve existing problems;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other risks (indicate each one in a text box); 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no risks.</a:t>
            </a:r>
          </a:p>
          <a:p>
            <a:r>
              <a:rPr lang="en-US" altLang="en-US" dirty="0">
                <a:latin typeface="Times" charset="0"/>
                <a:ea typeface="ＭＳ Ｐゴシック" charset="-128"/>
              </a:rPr>
              <a:t> High Reward:</a:t>
            </a: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05888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l">
              <a:buFont typeface="Arial" panose="020B0604020202020204" pitchFamily="34" charset="0"/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High-risk defined (from Reviewer manual):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challenging current research perspectives or paradigms;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using equipment, techniques or approaches proven or assumed to be extraordinarily difficult;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bringing together an unprecedented combination of disciplines with different perspectives;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viewing the project from an unfamiliar interdisciplinary perspective, to use novel approaches to solve existing problems;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other risks (indicate each one in a text box); 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no risks.</a:t>
            </a:r>
          </a:p>
          <a:p>
            <a:r>
              <a:rPr lang="en-US" altLang="en-US" dirty="0">
                <a:latin typeface="Times" charset="0"/>
                <a:ea typeface="ＭＳ Ｐゴシック" charset="-128"/>
              </a:rPr>
              <a:t> High Reward:</a:t>
            </a: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28292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487127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401087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8873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0755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04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28750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437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2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76402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A40"/>
                </a:solidFill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990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036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00D72-CF87-D048-A84A-75363AC0F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43B79-7B38-B543-9E1A-FCAC11C2D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0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4FC3B-25F5-E343-AF74-8EC6EE37D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05318-7A1C-4D4F-A85E-E23A779877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56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33A66-5669-1B4A-A9C5-CD1D58974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29F5DD-1176-DB45-84D6-CD73BD218B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16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322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183619-D7D0-9F47-AD00-E38AB704C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7DBCD-5E97-0E46-98F8-0608EBC59A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15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55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n-lt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77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249" y="231590"/>
            <a:ext cx="1683405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2E2DC-F0E0-3A4D-90ED-9A7C96DF60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829892" y="6249600"/>
            <a:ext cx="2163988" cy="4262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3" r:id="rId4"/>
    <p:sldLayoutId id="2147483962" r:id="rId5"/>
    <p:sldLayoutId id="2147483964" r:id="rId6"/>
    <p:sldLayoutId id="2147483965" r:id="rId7"/>
    <p:sldLayoutId id="2147483949" r:id="rId8"/>
    <p:sldLayoutId id="2147483950" r:id="rId9"/>
    <p:sldLayoutId id="2147483951" r:id="rId10"/>
    <p:sldLayoutId id="2147483952" r:id="rId11"/>
    <p:sldLayoutId id="2147483955" r:id="rId12"/>
    <p:sldLayoutId id="214748395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68" indent="-269868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377" indent="-457189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566" indent="-457189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556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745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6933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122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310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499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vergence.gc.ca/e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Kristina.risslingolson@usask.c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hrc-crsh.gc.ca/funding-financement/nfrf-fnfr/exploration/2022/merit_indicators-indicateurs_du_merite-eng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hrc-crsh.gc.ca/funding-financement/nfrf-fnfr/exploration/exploration-eng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600" y="0"/>
            <a:ext cx="12193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1524000" y="962027"/>
            <a:ext cx="9018589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altLang="en-US" sz="40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New Frontiers in Research Fund</a:t>
            </a:r>
            <a:br>
              <a:rPr lang="en-US" altLang="en-US" sz="40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40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Exploration Stream Workshop</a:t>
            </a:r>
            <a:br>
              <a:rPr lang="en-US" altLang="en-US" sz="40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br>
              <a:rPr lang="en-US" altLang="en-US" sz="40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Moderator and Program Overview: Kristina Rissling Olson, RASI</a:t>
            </a: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 </a:t>
            </a: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Panelist Discussion</a:t>
            </a: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Dr. Mark Fenton, Associate Professor </a:t>
            </a: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Division Head, Respirology, Critical Care and Sleep Medicine</a:t>
            </a: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Dr. Michael Levin, Professor of Neurology and Anatomy &amp; Cell Biology</a:t>
            </a:r>
            <a:b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</a:br>
            <a:r>
              <a:rPr lang="en-US" altLang="en-US" sz="16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Saskatchewan Multiple Sclerosis Clinical Research Chair</a:t>
            </a:r>
            <a:br>
              <a:rPr lang="en-US" altLang="en-US" sz="24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</a:br>
            <a:br>
              <a:rPr lang="en-US" altLang="en-US" sz="24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</a:br>
            <a:r>
              <a:rPr lang="en-US" altLang="en-US" sz="24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July 13, 2022</a:t>
            </a:r>
            <a:endParaRPr lang="en-US" altLang="en-US" sz="4400" dirty="0">
              <a:solidFill>
                <a:srgbClr val="FFFFFF"/>
              </a:solidFill>
              <a:latin typeface="+mn-lt"/>
              <a:ea typeface="ＭＳ Ｐゴシック" charset="-128"/>
              <a:cs typeface="Calibri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6E8563-931F-D24C-8064-F7AE77D57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1562100" y="583705"/>
            <a:ext cx="9067800" cy="685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800" b="1" i="0" baseline="0">
                <a:solidFill>
                  <a:srgbClr val="FFFFFF"/>
                </a:solidFill>
                <a:latin typeface="Calibri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pPr algn="ctr"/>
            <a:r>
              <a:rPr lang="en-US" altLang="en-US" sz="3600" kern="0" dirty="0">
                <a:latin typeface="+mn-lt"/>
                <a:ea typeface="ＭＳ Ｐゴシック" charset="-128"/>
                <a:cs typeface="Calibri" charset="0"/>
              </a:rPr>
              <a:t>National Statistics - Exploration Stream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AA09EB-724B-24A2-3A9B-6C0808AA0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1269505"/>
            <a:ext cx="9017463" cy="499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88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 bwMode="auto">
          <a:xfrm>
            <a:off x="1981200" y="1077913"/>
            <a:ext cx="82296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4400" b="1" dirty="0">
                <a:solidFill>
                  <a:schemeClr val="tx1"/>
                </a:solidFill>
                <a:latin typeface="+mn-lt"/>
                <a:ea typeface="ＭＳ Ｐゴシック" charset="-128"/>
                <a:cs typeface="Calibri" charset="0"/>
              </a:rPr>
              <a:t>NFRF Exploration Overview</a:t>
            </a:r>
          </a:p>
        </p:txBody>
      </p:sp>
      <p:sp>
        <p:nvSpPr>
          <p:cNvPr id="7172" name="Content Placeholder 5"/>
          <p:cNvSpPr>
            <a:spLocks noGrp="1"/>
          </p:cNvSpPr>
          <p:nvPr>
            <p:ph sz="half" idx="2"/>
          </p:nvPr>
        </p:nvSpPr>
        <p:spPr bwMode="auto">
          <a:xfrm>
            <a:off x="2400300" y="2057400"/>
            <a:ext cx="7391400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CA" altLang="en-US" sz="2200" dirty="0">
                <a:ea typeface="ＭＳ Ｐゴシック" charset="-128"/>
                <a:cs typeface="Calibri" charset="0"/>
              </a:rPr>
              <a:t>The goal of Exploration is to inspire high-risk, high-reward and interdisciplinary research.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CA" altLang="en-US" sz="2200" dirty="0">
                <a:ea typeface="ＭＳ Ｐゴシック" charset="-128"/>
                <a:cs typeface="Calibri" charset="0"/>
              </a:rPr>
              <a:t>Up to $125,000/year for up to 2 years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CA" altLang="en-US" sz="2200" dirty="0">
                <a:ea typeface="ＭＳ Ｐゴシック" charset="-128"/>
                <a:cs typeface="Calibri" charset="0"/>
              </a:rPr>
              <a:t>Proposals must be submitted by research teams composed of at least two individuals.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CA" altLang="en-US" sz="2200" dirty="0">
                <a:ea typeface="ＭＳ Ｐゴシック" charset="-128"/>
                <a:cs typeface="Calibri" charset="0"/>
              </a:rPr>
              <a:t>The proposed project must combine elements from at least two different disciplines with goal of bringing novel disciplines together.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CA" altLang="en-US" dirty="0">
              <a:ea typeface="ＭＳ Ｐゴシック" charset="-128"/>
              <a:cs typeface="Calibri" charset="0"/>
            </a:endParaRPr>
          </a:p>
          <a:p>
            <a:pPr lvl="1"/>
            <a:endParaRPr lang="en-CA" altLang="en-US" dirty="0">
              <a:latin typeface="+mn-lt"/>
              <a:ea typeface="ＭＳ Ｐゴシック" charset="-128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 bwMode="auto">
          <a:xfrm>
            <a:off x="1981200" y="1077913"/>
            <a:ext cx="82296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4400" b="1" dirty="0">
                <a:solidFill>
                  <a:schemeClr val="tx1"/>
                </a:solidFill>
                <a:latin typeface="+mn-lt"/>
                <a:ea typeface="ＭＳ Ｐゴシック" charset="-128"/>
                <a:cs typeface="Calibri" charset="0"/>
              </a:rPr>
              <a:t>NFRF Exploration Timelines</a:t>
            </a:r>
          </a:p>
        </p:txBody>
      </p:sp>
      <p:sp>
        <p:nvSpPr>
          <p:cNvPr id="7172" name="Content Placeholder 5"/>
          <p:cNvSpPr>
            <a:spLocks noGrp="1"/>
          </p:cNvSpPr>
          <p:nvPr>
            <p:ph sz="half" idx="2"/>
          </p:nvPr>
        </p:nvSpPr>
        <p:spPr bwMode="auto">
          <a:xfrm>
            <a:off x="2438400" y="1981200"/>
            <a:ext cx="76200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>
                <a:ea typeface="ＭＳ Ｐゴシック" charset="-128"/>
                <a:cs typeface="Calibri" charset="0"/>
              </a:rPr>
              <a:t>Competition Deadlines: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NOI Deadline: June 28</a:t>
            </a:r>
            <a:r>
              <a:rPr lang="en-CA" altLang="en-US" baseline="30000" dirty="0">
                <a:ea typeface="ＭＳ Ｐゴシック" charset="-128"/>
                <a:cs typeface="Calibri" charset="0"/>
              </a:rPr>
              <a:t>th</a:t>
            </a:r>
            <a:r>
              <a:rPr lang="en-CA" altLang="en-US" dirty="0">
                <a:ea typeface="ＭＳ Ｐゴシック" charset="-128"/>
                <a:cs typeface="Calibri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Full Application Deadline: September 13</a:t>
            </a:r>
            <a:r>
              <a:rPr lang="en-CA" altLang="en-US" baseline="30000" dirty="0">
                <a:ea typeface="ＭＳ Ｐゴシック" charset="-128"/>
                <a:cs typeface="Calibri" charset="0"/>
              </a:rPr>
              <a:t>th</a:t>
            </a:r>
            <a:r>
              <a:rPr lang="en-CA" altLang="en-US" dirty="0">
                <a:ea typeface="ＭＳ Ｐゴシック" charset="-128"/>
                <a:cs typeface="Calibri" charset="0"/>
              </a:rPr>
              <a:t> </a:t>
            </a:r>
            <a:endParaRPr lang="en-CA" altLang="en-US" baseline="30000" dirty="0">
              <a:ea typeface="ＭＳ Ｐゴシック" charset="-128"/>
              <a:cs typeface="Calibri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All submissions must be done through the </a:t>
            </a:r>
            <a:r>
              <a:rPr lang="en-CA" altLang="en-US" dirty="0">
                <a:ea typeface="ＭＳ Ｐゴシック" charset="-128"/>
                <a:cs typeface="Calibri" charset="0"/>
                <a:hlinkClick r:id="rId3"/>
              </a:rPr>
              <a:t>Convergence Portal</a:t>
            </a:r>
            <a:r>
              <a:rPr lang="en-CA" altLang="en-US" dirty="0">
                <a:ea typeface="ＭＳ Ｐゴシック" charset="-128"/>
                <a:cs typeface="Calibri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CA" altLang="en-US" dirty="0">
                <a:ea typeface="ＭＳ Ｐゴシック" charset="-128"/>
                <a:cs typeface="Calibri" charset="0"/>
              </a:rPr>
              <a:t>Internal Review Process Deadlines: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Draft Application to RASI: August 10</a:t>
            </a:r>
            <a:r>
              <a:rPr lang="en-CA" altLang="en-US" baseline="30000" dirty="0">
                <a:ea typeface="ＭＳ Ｐゴシック" charset="-128"/>
                <a:cs typeface="Calibri" charset="0"/>
              </a:rPr>
              <a:t>th</a:t>
            </a:r>
            <a:r>
              <a:rPr lang="en-CA" altLang="en-US" dirty="0">
                <a:ea typeface="ＭＳ Ｐゴシック" charset="-128"/>
                <a:cs typeface="Calibri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Completed reviews returned to Applicant: August 19</a:t>
            </a:r>
            <a:r>
              <a:rPr lang="en-CA" altLang="en-US" baseline="30000" dirty="0">
                <a:ea typeface="ＭＳ Ｐゴシック" charset="-128"/>
                <a:cs typeface="Calibri" charset="0"/>
              </a:rPr>
              <a:t>th</a:t>
            </a:r>
            <a:r>
              <a:rPr lang="en-CA" altLang="en-US" dirty="0">
                <a:ea typeface="ＭＳ Ｐゴシック" charset="-128"/>
                <a:cs typeface="Calibri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RASI Compliance Review and Approval: September 6th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CA" altLang="en-US" dirty="0">
              <a:ea typeface="ＭＳ Ｐゴシック" charset="-128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715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 bwMode="auto">
          <a:xfrm>
            <a:off x="1981200" y="1077913"/>
            <a:ext cx="82296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3600" b="1" dirty="0">
                <a:solidFill>
                  <a:schemeClr val="tx1"/>
                </a:solidFill>
                <a:latin typeface="+mn-lt"/>
                <a:ea typeface="ＭＳ Ｐゴシック" charset="-128"/>
                <a:cs typeface="Calibri" charset="0"/>
              </a:rPr>
              <a:t>NFRF Exploration Internal Review</a:t>
            </a:r>
          </a:p>
        </p:txBody>
      </p:sp>
      <p:sp>
        <p:nvSpPr>
          <p:cNvPr id="7172" name="Content Placeholder 5"/>
          <p:cNvSpPr>
            <a:spLocks noGrp="1"/>
          </p:cNvSpPr>
          <p:nvPr>
            <p:ph sz="half" idx="2"/>
          </p:nvPr>
        </p:nvSpPr>
        <p:spPr bwMode="auto">
          <a:xfrm>
            <a:off x="2438400" y="1981200"/>
            <a:ext cx="76200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>
                <a:ea typeface="ＭＳ Ｐゴシック" charset="-128"/>
                <a:cs typeface="Calibri" charset="0"/>
              </a:rPr>
              <a:t>Internal Review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Asking those who submitted an NOI if they want to participate in internal review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Reviewers will be assigned by RASI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Reviewer will have been a national reviewer or have been awarded an Exploration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Email </a:t>
            </a:r>
            <a:r>
              <a:rPr lang="en-CA" altLang="en-US" dirty="0">
                <a:ea typeface="ＭＳ Ｐゴシック" charset="-128"/>
                <a:cs typeface="Calibri" charset="0"/>
                <a:hlinkClick r:id="rId3"/>
              </a:rPr>
              <a:t>Kristina.risslingolson@usask.ca</a:t>
            </a:r>
            <a:r>
              <a:rPr lang="en-CA" altLang="en-US" dirty="0">
                <a:ea typeface="ＭＳ Ｐゴシック" charset="-128"/>
                <a:cs typeface="Calibri" charset="0"/>
              </a:rPr>
              <a:t> to take part in Internal Review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CA" altLang="en-US" dirty="0">
              <a:ea typeface="ＭＳ Ｐゴシック" charset="-128"/>
              <a:cs typeface="Calibri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CA" altLang="en-US" dirty="0">
              <a:ea typeface="ＭＳ Ｐゴシック" charset="-128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0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 bwMode="auto">
          <a:xfrm>
            <a:off x="1981200" y="1077913"/>
            <a:ext cx="82296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4400" b="1" dirty="0">
                <a:solidFill>
                  <a:schemeClr val="tx1"/>
                </a:solidFill>
                <a:latin typeface="+mn-lt"/>
                <a:ea typeface="ＭＳ Ｐゴシック" charset="-128"/>
                <a:cs typeface="Calibri" charset="0"/>
              </a:rPr>
              <a:t>NFRF Selection Criteria</a:t>
            </a:r>
          </a:p>
        </p:txBody>
      </p:sp>
      <p:sp>
        <p:nvSpPr>
          <p:cNvPr id="7172" name="Content Placeholder 5"/>
          <p:cNvSpPr>
            <a:spLocks noGrp="1"/>
          </p:cNvSpPr>
          <p:nvPr>
            <p:ph sz="half" idx="2"/>
          </p:nvPr>
        </p:nvSpPr>
        <p:spPr bwMode="auto">
          <a:xfrm>
            <a:off x="2438400" y="2095500"/>
            <a:ext cx="7620000" cy="2667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>
                <a:ea typeface="ＭＳ Ｐゴシック" charset="-128"/>
                <a:cs typeface="Calibri" charset="0"/>
              </a:rPr>
              <a:t>Five selection criteria: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Interdisciplinary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Equity, Diversity and Inclusion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High Risk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High Reward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Feasibility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altLang="en-US" dirty="0">
                <a:ea typeface="ＭＳ Ｐゴシック" charset="-128"/>
                <a:cs typeface="Calibri" charset="0"/>
              </a:rPr>
              <a:t>See “</a:t>
            </a:r>
            <a:r>
              <a:rPr lang="en-US" b="1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2022 Exploration: Merit Indicators for the Review Process”: </a:t>
            </a:r>
            <a:r>
              <a:rPr lang="en-US" dirty="0">
                <a:hlinkClick r:id="rId3"/>
              </a:rPr>
              <a:t>Merit Indicators for the Review Process (sshrc-crsh.gc.ca)</a:t>
            </a:r>
            <a:endParaRPr lang="en-US" b="1" i="0" dirty="0">
              <a:solidFill>
                <a:srgbClr val="333333"/>
              </a:solidFill>
              <a:effectLst/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CA" altLang="en-US" dirty="0">
              <a:ea typeface="ＭＳ Ｐゴシック" charset="-128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51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 bwMode="auto">
          <a:xfrm>
            <a:off x="1981200" y="1077913"/>
            <a:ext cx="82296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4400" b="1" dirty="0">
                <a:solidFill>
                  <a:schemeClr val="tx1"/>
                </a:solidFill>
                <a:latin typeface="+mn-lt"/>
                <a:ea typeface="ＭＳ Ｐゴシック" charset="-128"/>
                <a:cs typeface="Calibri" charset="0"/>
              </a:rPr>
              <a:t>NFRF Webinar</a:t>
            </a:r>
          </a:p>
        </p:txBody>
      </p:sp>
      <p:sp>
        <p:nvSpPr>
          <p:cNvPr id="7172" name="Content Placeholder 5"/>
          <p:cNvSpPr>
            <a:spLocks noGrp="1"/>
          </p:cNvSpPr>
          <p:nvPr>
            <p:ph sz="half" idx="2"/>
          </p:nvPr>
        </p:nvSpPr>
        <p:spPr bwMode="auto">
          <a:xfrm>
            <a:off x="2438400" y="2095500"/>
            <a:ext cx="7620000" cy="3771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charset="-128"/>
                <a:cs typeface="Calibri" charset="0"/>
              </a:rPr>
              <a:t>NFRF is hosting a webinar tomorrow on the full application stage</a:t>
            </a:r>
          </a:p>
          <a:p>
            <a:pPr>
              <a:lnSpc>
                <a:spcPct val="150000"/>
              </a:lnSpc>
            </a:pPr>
            <a:r>
              <a:rPr lang="en-US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Will be presented on Teams from 11am-1pm</a:t>
            </a:r>
          </a:p>
          <a:p>
            <a:r>
              <a:rPr lang="en-US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Will be recorded and sent out along with the slides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Helvetica" panose="020B0604020202020204" pitchFamily="34" charset="0"/>
              </a:rPr>
              <a:t>Kristina will forward them once received</a:t>
            </a:r>
            <a:endParaRPr lang="en-US" i="0" dirty="0">
              <a:solidFill>
                <a:srgbClr val="333333"/>
              </a:solidFill>
              <a:effectLst/>
              <a:latin typeface="Helvetica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CA" altLang="en-US" dirty="0">
                <a:solidFill>
                  <a:srgbClr val="333333"/>
                </a:solidFill>
                <a:latin typeface="Helvetica" panose="020B0604020202020204" pitchFamily="34" charset="0"/>
              </a:rPr>
              <a:t>Kristina sent out an email this morning with the new details</a:t>
            </a:r>
          </a:p>
        </p:txBody>
      </p:sp>
    </p:spTree>
    <p:extLst>
      <p:ext uri="{BB962C8B-B14F-4D97-AF65-F5344CB8AC3E}">
        <p14:creationId xmlns:p14="http://schemas.microsoft.com/office/powerpoint/2010/main" val="418439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1981200" y="769784"/>
            <a:ext cx="8229600" cy="685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800" b="1" i="0" baseline="0">
                <a:solidFill>
                  <a:srgbClr val="FFFFFF"/>
                </a:solidFill>
                <a:latin typeface="Calibri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pPr algn="ctr"/>
            <a:r>
              <a:rPr lang="en-US" altLang="en-US" sz="4000" kern="0" dirty="0" err="1">
                <a:latin typeface="+mn-lt"/>
                <a:ea typeface="ＭＳ Ｐゴシック" charset="-128"/>
                <a:cs typeface="Calibri" charset="0"/>
              </a:rPr>
              <a:t>Usask</a:t>
            </a:r>
            <a:r>
              <a:rPr lang="en-US" altLang="en-US" sz="4000" kern="0" dirty="0">
                <a:latin typeface="+mn-lt"/>
                <a:ea typeface="ＭＳ Ｐゴシック" charset="-128"/>
                <a:cs typeface="Calibri" charset="0"/>
              </a:rPr>
              <a:t> Submissions and Results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824AEE-B50E-4E11-94B4-44A362104D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91014"/>
              </p:ext>
            </p:extLst>
          </p:nvPr>
        </p:nvGraphicFramePr>
        <p:xfrm>
          <a:off x="1480456" y="1752600"/>
          <a:ext cx="8730344" cy="3962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1454">
                  <a:extLst>
                    <a:ext uri="{9D8B030D-6E8A-4147-A177-3AD203B41FA5}">
                      <a16:colId xmlns:a16="http://schemas.microsoft.com/office/drawing/2014/main" val="3613420572"/>
                    </a:ext>
                  </a:extLst>
                </a:gridCol>
                <a:gridCol w="1051459">
                  <a:extLst>
                    <a:ext uri="{9D8B030D-6E8A-4147-A177-3AD203B41FA5}">
                      <a16:colId xmlns:a16="http://schemas.microsoft.com/office/drawing/2014/main" val="4137314046"/>
                    </a:ext>
                  </a:extLst>
                </a:gridCol>
                <a:gridCol w="1083812">
                  <a:extLst>
                    <a:ext uri="{9D8B030D-6E8A-4147-A177-3AD203B41FA5}">
                      <a16:colId xmlns:a16="http://schemas.microsoft.com/office/drawing/2014/main" val="3673822285"/>
                    </a:ext>
                  </a:extLst>
                </a:gridCol>
                <a:gridCol w="1083812">
                  <a:extLst>
                    <a:ext uri="{9D8B030D-6E8A-4147-A177-3AD203B41FA5}">
                      <a16:colId xmlns:a16="http://schemas.microsoft.com/office/drawing/2014/main" val="3283269385"/>
                    </a:ext>
                  </a:extLst>
                </a:gridCol>
                <a:gridCol w="1216457">
                  <a:extLst>
                    <a:ext uri="{9D8B030D-6E8A-4147-A177-3AD203B41FA5}">
                      <a16:colId xmlns:a16="http://schemas.microsoft.com/office/drawing/2014/main" val="258336103"/>
                    </a:ext>
                  </a:extLst>
                </a:gridCol>
                <a:gridCol w="1310277">
                  <a:extLst>
                    <a:ext uri="{9D8B030D-6E8A-4147-A177-3AD203B41FA5}">
                      <a16:colId xmlns:a16="http://schemas.microsoft.com/office/drawing/2014/main" val="4027387761"/>
                    </a:ext>
                  </a:extLst>
                </a:gridCol>
                <a:gridCol w="1383073">
                  <a:extLst>
                    <a:ext uri="{9D8B030D-6E8A-4147-A177-3AD203B41FA5}">
                      <a16:colId xmlns:a16="http://schemas.microsoft.com/office/drawing/2014/main" val="2188223550"/>
                    </a:ext>
                  </a:extLst>
                </a:gridCol>
              </a:tblGrid>
              <a:tr h="1118752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solidFill>
                            <a:schemeClr val="bg1"/>
                          </a:solidFill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Exploration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 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CA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USask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National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897133"/>
                  </a:ext>
                </a:extLst>
              </a:tr>
              <a:tr h="670585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Year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Applications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Awarded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Success Rate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Applications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Awarded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Success Rate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037302"/>
                  </a:ext>
                </a:extLst>
              </a:tr>
              <a:tr h="599149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2018 (ERCs only)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11.6%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1,315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157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11%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8EE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86432"/>
                  </a:ext>
                </a:extLst>
              </a:tr>
              <a:tr h="599149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25.0%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907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186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8EE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89898"/>
                  </a:ext>
                </a:extLst>
              </a:tr>
              <a:tr h="487383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15.8%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607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117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19.3%</a:t>
                      </a:r>
                      <a:endParaRPr lang="en-CA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8EE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855947"/>
                  </a:ext>
                </a:extLst>
              </a:tr>
              <a:tr h="487383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2021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33.3%</a:t>
                      </a:r>
                    </a:p>
                  </a:txBody>
                  <a:tcPr marL="7620" marR="7620" marT="762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N/A</a:t>
                      </a:r>
                    </a:p>
                  </a:txBody>
                  <a:tcPr marL="7620" marR="7620" marT="7620" marB="0" anchor="ctr">
                    <a:solidFill>
                      <a:srgbClr val="D8EE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102</a:t>
                      </a:r>
                    </a:p>
                  </a:txBody>
                  <a:tcPr marL="0" marR="0" marT="0" marB="0" anchor="ctr"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solidFill>
                      <a:srgbClr val="D8EE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444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41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1562100" y="544498"/>
            <a:ext cx="9067800" cy="685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800" b="1" i="0" baseline="0">
                <a:solidFill>
                  <a:srgbClr val="FFFFFF"/>
                </a:solidFill>
                <a:latin typeface="Calibri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pPr algn="ctr"/>
            <a:r>
              <a:rPr lang="en-US" altLang="en-US" sz="3600" kern="0" dirty="0">
                <a:latin typeface="+mn-lt"/>
                <a:ea typeface="ＭＳ Ｐゴシック" charset="-128"/>
                <a:cs typeface="Calibri" charset="0"/>
              </a:rPr>
              <a:t>National Statistics - Exploration Stream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29EABD-DE4F-4FD4-BDB4-75C4BD3376FD}"/>
              </a:ext>
            </a:extLst>
          </p:cNvPr>
          <p:cNvSpPr txBox="1"/>
          <p:nvPr/>
        </p:nvSpPr>
        <p:spPr>
          <a:xfrm>
            <a:off x="228600" y="6077975"/>
            <a:ext cx="952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solidFill>
                  <a:schemeClr val="bg1"/>
                </a:solidFill>
              </a:rPr>
              <a:t>*Note: Data can be found at https://app.powerbi.com/view?r=eyJrIjoiNzczYTMxMjUtNDUxMS00N2ZmLTg5MjQtNmZlNzEyMmM2ZjMzIiwidCI6ImZiZWYwNzk4LTIwZTMtNGJlNy1iZGM4LTM3MjAzMjYxMGY2NSJ9&amp;language=en-ca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086D0D-3B32-C998-8AFA-8A3FEECC0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108187"/>
            <a:ext cx="8642582" cy="496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45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1562100" y="533400"/>
            <a:ext cx="9067800" cy="685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800" b="1" i="0" baseline="0">
                <a:solidFill>
                  <a:srgbClr val="FFFFFF"/>
                </a:solidFill>
                <a:latin typeface="Calibri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pPr algn="ctr"/>
            <a:r>
              <a:rPr lang="en-US" altLang="en-US" sz="3600" kern="0" dirty="0">
                <a:latin typeface="+mn-lt"/>
                <a:ea typeface="ＭＳ Ｐゴシック" charset="-128"/>
                <a:cs typeface="Calibri" charset="0"/>
              </a:rPr>
              <a:t>National Statistics - Exploration Stream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CE1D11-9EEF-2F26-4AA1-55EDE95E8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43" y="1186543"/>
            <a:ext cx="9036514" cy="520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0217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USask 1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00694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FF5B8F4053AD4AA4E33747DFF4FFC2" ma:contentTypeVersion="3" ma:contentTypeDescription="Create a new document." ma:contentTypeScope="" ma:versionID="97b24ed6cfee081e009090a2785a1290">
  <xsd:schema xmlns:xsd="http://www.w3.org/2001/XMLSchema" xmlns:xs="http://www.w3.org/2001/XMLSchema" xmlns:p="http://schemas.microsoft.com/office/2006/metadata/properties" xmlns:ns3="baf32d03-ffa8-4e46-9917-652ba7a0b6c0" targetNamespace="http://schemas.microsoft.com/office/2006/metadata/properties" ma:root="true" ma:fieldsID="132059ac8a8fc65384e76e1d5172a7b0" ns3:_="">
    <xsd:import namespace="baf32d03-ffa8-4e46-9917-652ba7a0b6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f32d03-ffa8-4e46-9917-652ba7a0b6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66C368-6683-4E5F-BCF1-F6375BD743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f32d03-ffa8-4e46-9917-652ba7a0b6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2AD69D-6D28-4ADB-87F0-D2FEC2CD4989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af32d03-ffa8-4e46-9917-652ba7a0b6c0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D686142-1D11-4363-A822-A74324BBC4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4907</TotalTime>
  <Words>597</Words>
  <Application>Microsoft Office PowerPoint</Application>
  <PresentationFormat>Widescreen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Georgia</vt:lpstr>
      <vt:lpstr>Helvetica</vt:lpstr>
      <vt:lpstr>Times</vt:lpstr>
      <vt:lpstr>Wingdings</vt:lpstr>
      <vt:lpstr>Blank</vt:lpstr>
      <vt:lpstr>New Frontiers in Research Fund Exploration Stream Workshop   Moderator and Program Overview: Kristina Rissling Olson, RASI    Panelist Discussion Dr. Mark Fenton, Associate Professor  Division Head, Respirology, Critical Care and Sleep Medicine   Dr. Michael Levin, Professor of Neurology and Anatomy &amp; Cell Biology Saskatchewan Multiple Sclerosis Clinical Research Chair  July 13, 2022</vt:lpstr>
      <vt:lpstr>NFRF Exploration Overview</vt:lpstr>
      <vt:lpstr>NFRF Exploration Timelines</vt:lpstr>
      <vt:lpstr>NFRF Exploration Internal Review</vt:lpstr>
      <vt:lpstr>NFRF Selection Criteria</vt:lpstr>
      <vt:lpstr>NFRF Webinar</vt:lpstr>
      <vt:lpstr>PowerPoint Presentation</vt:lpstr>
      <vt:lpstr>PowerPoint Presentation</vt:lpstr>
      <vt:lpstr>PowerPoint Presentation</vt:lpstr>
      <vt:lpstr>PowerPoint Presentation</vt:lpstr>
    </vt:vector>
  </TitlesOfParts>
  <Company>Division of Media and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W. David Snell</dc:creator>
  <cp:lastModifiedBy>Rissling Olson, Kristina</cp:lastModifiedBy>
  <cp:revision>117</cp:revision>
  <cp:lastPrinted>2017-10-23T15:52:14Z</cp:lastPrinted>
  <dcterms:created xsi:type="dcterms:W3CDTF">2010-08-15T00:58:23Z</dcterms:created>
  <dcterms:modified xsi:type="dcterms:W3CDTF">2022-07-13T16:43:36Z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0x01010005FF5B8F4053AD4AA4E33747DFF4FFC2</vt:lpwstr>
  </property>
</Properties>
</file>